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75" r:id="rId6"/>
    <p:sldId id="276" r:id="rId7"/>
    <p:sldId id="279" r:id="rId8"/>
    <p:sldId id="280" r:id="rId9"/>
    <p:sldId id="277" r:id="rId10"/>
    <p:sldId id="278" r:id="rId11"/>
    <p:sldId id="273" r:id="rId12"/>
  </p:sldIdLst>
  <p:sldSz cx="12192000" cy="6858000"/>
  <p:notesSz cx="6858000" cy="9144000"/>
  <p:embeddedFontLst>
    <p:embeddedFont>
      <p:font typeface="Ubuntu Light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Ubuntu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P6VT0DhK14j+2qMOJlRxpq4dn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3350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8" name="Google Shape;2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9283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9434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487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94829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1704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E4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5214" y="2250076"/>
            <a:ext cx="4333940" cy="18780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3282904" y="4128116"/>
            <a:ext cx="71623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1800" b="0" i="0" u="none" strike="noStrike" cap="none" dirty="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Somos un </a:t>
            </a:r>
            <a:r>
              <a:rPr lang="es-CO" sz="1800" b="0" i="0" u="none" strike="noStrike" cap="none" dirty="0">
                <a:solidFill>
                  <a:schemeClr val="lt1"/>
                </a:solidFill>
                <a:highlight>
                  <a:srgbClr val="6B5CFF"/>
                </a:highlight>
                <a:latin typeface="Ubuntu Light"/>
                <a:ea typeface="Ubuntu Light"/>
                <a:cs typeface="Ubuntu Light"/>
                <a:sym typeface="Ubuntu Light"/>
              </a:rPr>
              <a:t>ecosistema</a:t>
            </a:r>
            <a:r>
              <a:rPr lang="es-CO" sz="1800" b="0" i="0" u="none" strike="noStrike" cap="none" dirty="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 de desarrolladores de software</a:t>
            </a:r>
            <a:endParaRPr sz="1800" b="0" i="0" u="none" strike="noStrike" cap="none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9"/>
          <p:cNvPicPr preferRelativeResize="0"/>
          <p:nvPr/>
        </p:nvPicPr>
        <p:blipFill rotWithShape="1">
          <a:blip r:embed="rId3">
            <a:alphaModFix/>
          </a:blip>
          <a:srcRect t="753" r="79423"/>
          <a:stretch/>
        </p:blipFill>
        <p:spPr>
          <a:xfrm rot="10800000">
            <a:off x="307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"/>
          <p:cNvSpPr txBox="1"/>
          <p:nvPr/>
        </p:nvSpPr>
        <p:spPr>
          <a:xfrm>
            <a:off x="3305907" y="482467"/>
            <a:ext cx="7127333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 smtClean="0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¿Instalación y Configuración inicial?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9"/>
          <p:cNvSpPr txBox="1"/>
          <p:nvPr/>
        </p:nvSpPr>
        <p:spPr>
          <a:xfrm>
            <a:off x="3050675" y="2174856"/>
            <a:ext cx="6093724" cy="84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</a:pPr>
            <a:r>
              <a:rPr lang="es-CO" sz="1800" b="0" i="0" u="none" strike="noStrike" cap="none" dirty="0" smtClean="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Si deseas eliminar la configuración por defecto de </a:t>
            </a:r>
            <a:r>
              <a:rPr lang="es-CO" sz="1800" b="0" i="0" u="none" strike="noStrike" cap="none" dirty="0" err="1" smtClean="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git</a:t>
            </a:r>
            <a:r>
              <a:rPr lang="es-CO" sz="1800" b="0" i="0" u="none" strike="noStrike" cap="none" dirty="0" smtClean="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 en un computador puedes hacer cualquiera de los siguientes comandos</a:t>
            </a:r>
            <a:endParaRPr sz="1800" b="0" i="0" u="none" strike="noStrike" cap="none" dirty="0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8" name="Google Shape;198;p9"/>
          <p:cNvPicPr preferRelativeResize="0"/>
          <p:nvPr/>
        </p:nvPicPr>
        <p:blipFill rotWithShape="1">
          <a:blip r:embed="rId3">
            <a:alphaModFix/>
          </a:blip>
          <a:srcRect t="753" r="79423"/>
          <a:stretch/>
        </p:blipFill>
        <p:spPr>
          <a:xfrm>
            <a:off x="892679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64836" y="5189902"/>
            <a:ext cx="2574871" cy="109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067" y="623164"/>
            <a:ext cx="2574871" cy="109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856" y="3233889"/>
            <a:ext cx="6635596" cy="8906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6327" y="4513694"/>
            <a:ext cx="6219485" cy="103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88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E4B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8167" y="2494344"/>
            <a:ext cx="5675666" cy="186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" descr="Una persona sentada frente a una computadora&#10;&#10;Descripción generada automáticamente con confianza media"/>
          <p:cNvPicPr preferRelativeResize="0"/>
          <p:nvPr/>
        </p:nvPicPr>
        <p:blipFill rotWithShape="1">
          <a:blip r:embed="rId3">
            <a:alphaModFix/>
          </a:blip>
          <a:srcRect l="18621" r="106"/>
          <a:stretch/>
        </p:blipFill>
        <p:spPr>
          <a:xfrm>
            <a:off x="0" y="0"/>
            <a:ext cx="836052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4">
            <a:alphaModFix/>
          </a:blip>
          <a:srcRect r="7310"/>
          <a:stretch/>
        </p:blipFill>
        <p:spPr>
          <a:xfrm>
            <a:off x="3873030" y="0"/>
            <a:ext cx="83189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2862" y="4058920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6868162" y="3035810"/>
            <a:ext cx="283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6481300" y="4627905"/>
            <a:ext cx="474113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4800" b="1" i="0" u="none" strike="noStrike" cap="none" dirty="0" err="1" smtClean="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Git</a:t>
            </a:r>
            <a:r>
              <a:rPr lang="es-CO" sz="4800" b="1" i="0" u="none" strike="noStrike" cap="none" dirty="0" smtClean="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 and </a:t>
            </a:r>
            <a:r>
              <a:rPr lang="es-CO" sz="4800" b="1" dirty="0" err="1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G</a:t>
            </a:r>
            <a:r>
              <a:rPr lang="es-CO" sz="4800" b="1" i="0" u="none" strike="noStrike" cap="none" dirty="0" err="1" smtClean="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ithub</a:t>
            </a:r>
            <a:endParaRPr sz="4800" b="1" i="0" u="none" strike="noStrike" cap="none" dirty="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510" y="2343984"/>
            <a:ext cx="3668750" cy="15334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 r="5904"/>
          <a:stretch/>
        </p:blipFill>
        <p:spPr>
          <a:xfrm>
            <a:off x="7039133" y="4314956"/>
            <a:ext cx="5152867" cy="254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 descr="Lincoln Savings Bank Blog - Honest Insights | Shelby Christensen (2)"/>
          <p:cNvPicPr preferRelativeResize="0"/>
          <p:nvPr/>
        </p:nvPicPr>
        <p:blipFill rotWithShape="1">
          <a:blip r:embed="rId4">
            <a:alphaModFix/>
          </a:blip>
          <a:srcRect l="8286" r="25163"/>
          <a:stretch/>
        </p:blipFill>
        <p:spPr>
          <a:xfrm>
            <a:off x="6268721" y="0"/>
            <a:ext cx="5923280" cy="519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5422" y="4486010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 txBox="1"/>
          <p:nvPr/>
        </p:nvSpPr>
        <p:spPr>
          <a:xfrm>
            <a:off x="737711" y="825077"/>
            <a:ext cx="403352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4400"/>
            </a:pPr>
            <a:r>
              <a:rPr lang="en-US" sz="4400" b="1" dirty="0" smtClean="0">
                <a:solidFill>
                  <a:srgbClr val="181E4B"/>
                </a:solidFill>
                <a:latin typeface="Ubuntu"/>
              </a:rPr>
              <a:t>¿</a:t>
            </a:r>
            <a:r>
              <a:rPr lang="en-US" sz="4400" b="1" dirty="0" err="1">
                <a:solidFill>
                  <a:srgbClr val="181E4B"/>
                </a:solidFill>
                <a:latin typeface="Ubuntu"/>
              </a:rPr>
              <a:t>Qué</a:t>
            </a:r>
            <a:r>
              <a:rPr lang="en-US" sz="4400" b="1" dirty="0">
                <a:solidFill>
                  <a:srgbClr val="181E4B"/>
                </a:solidFill>
                <a:latin typeface="Ubuntu"/>
              </a:rPr>
              <a:t> </a:t>
            </a:r>
            <a:r>
              <a:rPr lang="en-US" sz="4400" b="1" dirty="0" err="1">
                <a:solidFill>
                  <a:srgbClr val="181E4B"/>
                </a:solidFill>
                <a:latin typeface="Ubuntu"/>
              </a:rPr>
              <a:t>es</a:t>
            </a:r>
            <a:r>
              <a:rPr lang="en-US" sz="4400" b="1" dirty="0">
                <a:solidFill>
                  <a:srgbClr val="181E4B"/>
                </a:solidFill>
                <a:latin typeface="Ubuntu"/>
              </a:rPr>
              <a:t> </a:t>
            </a:r>
            <a:r>
              <a:rPr lang="en-US" sz="4400" b="1" dirty="0" err="1">
                <a:solidFill>
                  <a:srgbClr val="181E4B"/>
                </a:solidFill>
                <a:latin typeface="Ubuntu"/>
              </a:rPr>
              <a:t>Git</a:t>
            </a:r>
            <a:r>
              <a:rPr lang="en-US" sz="4400" b="1" dirty="0">
                <a:solidFill>
                  <a:srgbClr val="181E4B"/>
                </a:solidFill>
                <a:latin typeface="Ubuntu"/>
              </a:rPr>
              <a:t>?</a:t>
            </a:r>
            <a:endParaRPr sz="4400" b="1" dirty="0">
              <a:solidFill>
                <a:srgbClr val="181E4B"/>
              </a:solidFill>
              <a:latin typeface="Ubuntu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737711" y="2316381"/>
            <a:ext cx="4915744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Clr>
                <a:srgbClr val="7F7F7F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7F7F7F"/>
                </a:solidFill>
                <a:latin typeface="Ubuntu Light"/>
                <a:ea typeface="Ubuntu Light"/>
                <a:cs typeface="Ubuntu Light"/>
              </a:rPr>
              <a:t>Sistema de control de </a:t>
            </a:r>
            <a:r>
              <a:rPr lang="en-US" dirty="0" err="1" smtClean="0">
                <a:solidFill>
                  <a:srgbClr val="7F7F7F"/>
                </a:solidFill>
                <a:latin typeface="Ubuntu Light"/>
                <a:ea typeface="Ubuntu Light"/>
                <a:cs typeface="Ubuntu Light"/>
              </a:rPr>
              <a:t>versiones</a:t>
            </a:r>
            <a:r>
              <a:rPr lang="en-US" dirty="0" smtClean="0">
                <a:solidFill>
                  <a:srgbClr val="7F7F7F"/>
                </a:solidFill>
                <a:latin typeface="Ubuntu Light"/>
                <a:ea typeface="Ubuntu Light"/>
                <a:cs typeface="Ubuntu Light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Ubuntu Light"/>
                <a:ea typeface="Ubuntu Light"/>
                <a:cs typeface="Ubuntu Light"/>
              </a:rPr>
              <a:t>distribuido</a:t>
            </a:r>
            <a:r>
              <a:rPr lang="en-US" dirty="0" smtClean="0">
                <a:solidFill>
                  <a:srgbClr val="7F7F7F"/>
                </a:solidFill>
                <a:latin typeface="Ubuntu Light"/>
                <a:ea typeface="Ubuntu Light"/>
                <a:cs typeface="Ubuntu Light"/>
              </a:rPr>
              <a:t>.</a:t>
            </a:r>
          </a:p>
          <a:p>
            <a:pPr>
              <a:buClr>
                <a:srgbClr val="7F7F7F"/>
              </a:buClr>
              <a:buSzPts val="1400"/>
            </a:pPr>
            <a:endParaRPr lang="en-US" dirty="0" smtClean="0">
              <a:solidFill>
                <a:srgbClr val="7F7F7F"/>
              </a:solidFill>
              <a:latin typeface="Ubuntu Light"/>
              <a:ea typeface="Ubuntu Light"/>
              <a:cs typeface="Ubuntu Light"/>
            </a:endParaRPr>
          </a:p>
          <a:p>
            <a:pPr marL="285750" indent="-285750">
              <a:buClr>
                <a:srgbClr val="7F7F7F"/>
              </a:buClr>
              <a:buSzPts val="1400"/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rgbClr val="7F7F7F"/>
                </a:solidFill>
                <a:latin typeface="Ubuntu Light"/>
                <a:ea typeface="Ubuntu Light"/>
                <a:cs typeface="Ubuntu Light"/>
              </a:rPr>
              <a:t>Permite a los desarrolladores rastrear y gestionar cambios en el código fuente.</a:t>
            </a:r>
          </a:p>
          <a:p>
            <a:pPr marL="285750" indent="-285750">
              <a:buClr>
                <a:srgbClr val="7F7F7F"/>
              </a:buClr>
              <a:buSzPts val="1400"/>
              <a:buFont typeface="Arial" panose="020B0604020202020204" pitchFamily="34" charset="0"/>
              <a:buChar char="•"/>
            </a:pPr>
            <a:endParaRPr lang="es-MX" dirty="0" smtClean="0">
              <a:solidFill>
                <a:srgbClr val="7F7F7F"/>
              </a:solidFill>
              <a:latin typeface="Ubuntu Light"/>
              <a:ea typeface="Ubuntu Light"/>
              <a:cs typeface="Ubuntu Light"/>
            </a:endParaRPr>
          </a:p>
          <a:p>
            <a:pPr marL="285750" indent="-285750">
              <a:buClr>
                <a:srgbClr val="7F7F7F"/>
              </a:buClr>
              <a:buSzPts val="1400"/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Facilita la colaboración en proyectos de software</a:t>
            </a:r>
            <a:r>
              <a:rPr lang="es-MX" dirty="0" smtClean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.</a:t>
            </a:r>
          </a:p>
          <a:p>
            <a:pPr marL="285750" indent="-285750">
              <a:buClr>
                <a:srgbClr val="7F7F7F"/>
              </a:buClr>
              <a:buSzPts val="1400"/>
              <a:buFont typeface="Arial" panose="020B0604020202020204" pitchFamily="34" charset="0"/>
              <a:buChar char="•"/>
            </a:pPr>
            <a:endParaRPr lang="es-MX" dirty="0">
              <a:solidFill>
                <a:srgbClr val="7F7F7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285750" indent="-285750">
              <a:buClr>
                <a:srgbClr val="7F7F7F"/>
              </a:buClr>
              <a:buSzPts val="1400"/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Creado por </a:t>
            </a:r>
            <a:r>
              <a:rPr lang="es-MX" dirty="0" err="1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Linus</a:t>
            </a:r>
            <a:r>
              <a:rPr lang="es-MX" dirty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r>
              <a:rPr lang="es-MX" dirty="0" err="1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Torvalds</a:t>
            </a:r>
            <a:r>
              <a:rPr lang="es-MX" dirty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 en 2005</a:t>
            </a:r>
            <a:r>
              <a:rPr lang="es-MX" dirty="0" smtClean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.</a:t>
            </a:r>
          </a:p>
          <a:p>
            <a:pPr marL="285750" indent="-285750">
              <a:buClr>
                <a:srgbClr val="7F7F7F"/>
              </a:buClr>
              <a:buSzPts val="1400"/>
              <a:buFont typeface="Arial" panose="020B0604020202020204" pitchFamily="34" charset="0"/>
              <a:buChar char="•"/>
            </a:pPr>
            <a:endParaRPr lang="es-MX" dirty="0">
              <a:solidFill>
                <a:srgbClr val="7F7F7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285750" indent="-285750">
              <a:buClr>
                <a:srgbClr val="7F7F7F"/>
              </a:buClr>
              <a:buSzPts val="1400"/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Desarrollado inicialmente para la gestión del código fuente del </a:t>
            </a:r>
            <a:r>
              <a:rPr lang="es-MX" dirty="0" err="1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kernel</a:t>
            </a:r>
            <a:r>
              <a:rPr lang="es-MX" dirty="0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 de Linux.</a:t>
            </a:r>
          </a:p>
          <a:p>
            <a:pPr marL="285750" indent="-285750">
              <a:buClr>
                <a:srgbClr val="7F7F7F"/>
              </a:buClr>
              <a:buSzPts val="1400"/>
              <a:buFont typeface="Arial" panose="020B0604020202020204" pitchFamily="34" charset="0"/>
              <a:buChar char="•"/>
            </a:pPr>
            <a:endParaRPr dirty="0">
              <a:solidFill>
                <a:srgbClr val="7F7F7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0" y="2804160"/>
            <a:ext cx="254000" cy="62484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0" y="3728720"/>
            <a:ext cx="254000" cy="12192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0" y="5334000"/>
            <a:ext cx="254000" cy="762000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r="29251"/>
          <a:stretch/>
        </p:blipFill>
        <p:spPr>
          <a:xfrm rot="10800000">
            <a:off x="0" y="0"/>
            <a:ext cx="796794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797533" y="2804310"/>
            <a:ext cx="483616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3A3838"/>
              </a:buClr>
              <a:buSzPts val="1600"/>
            </a:pPr>
            <a:r>
              <a:rPr lang="en-US" sz="2400" b="1" i="1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Repositorio</a:t>
            </a:r>
            <a:r>
              <a:rPr lang="en-US" sz="2400" b="1" i="1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2400" b="1" i="1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Git</a:t>
            </a:r>
            <a:endParaRPr sz="2400" b="1" i="1" u="none" strike="noStrike" cap="none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 descr="Imagen de la pantalla de un celular con la imagen de una caricatura&#10;&#10;Descripción generada automáticamente con confianza baj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1226" y="1655871"/>
            <a:ext cx="5053608" cy="43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657823" y="932616"/>
            <a:ext cx="4513021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4400"/>
            </a:pPr>
            <a:r>
              <a:rPr lang="es-CO" sz="4400" b="1" dirty="0" smtClean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s-CO" sz="4400" b="1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Conceptos Básicos de </a:t>
            </a:r>
            <a:r>
              <a:rPr lang="es-CO" sz="4400" b="1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Git</a:t>
            </a:r>
            <a:endParaRPr lang="es-CO" sz="4400" b="1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" name="Google Shape;117;p4"/>
          <p:cNvSpPr txBox="1"/>
          <p:nvPr/>
        </p:nvSpPr>
        <p:spPr>
          <a:xfrm>
            <a:off x="797533" y="3453248"/>
            <a:ext cx="483616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buClr>
                <a:srgbClr val="7F7F7F"/>
              </a:buClr>
              <a:buSzPts val="1400"/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"/>
              </a:rPr>
              <a:t>Estructura </a:t>
            </a:r>
            <a:r>
              <a:rPr lang="es-MX" dirty="0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"/>
              </a:rPr>
              <a:t>de datos que almacena metadatos y registros de </a:t>
            </a:r>
            <a:r>
              <a:rPr lang="es-MX" dirty="0" smtClean="0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"/>
              </a:rPr>
              <a:t>cambios.</a:t>
            </a:r>
          </a:p>
          <a:p>
            <a:pPr lvl="0">
              <a:buClr>
                <a:srgbClr val="7F7F7F"/>
              </a:buClr>
              <a:buSzPts val="1400"/>
            </a:pPr>
            <a:endParaRPr lang="es-MX" dirty="0" smtClean="0">
              <a:solidFill>
                <a:schemeClr val="bg1"/>
              </a:solidFill>
              <a:latin typeface="Ubuntu Light"/>
              <a:ea typeface="Ubuntu Light"/>
              <a:cs typeface="Ubuntu Light"/>
              <a:sym typeface="Ubuntu"/>
            </a:endParaRPr>
          </a:p>
          <a:p>
            <a:pPr marL="285750" lvl="0" indent="-285750">
              <a:buClr>
                <a:srgbClr val="7F7F7F"/>
              </a:buClr>
              <a:buSzPts val="1400"/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"/>
              </a:rPr>
              <a:t>Puede ser local (en tu máquina) o remoto (como GitHub, </a:t>
            </a:r>
            <a:r>
              <a:rPr lang="es-MX" dirty="0" err="1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"/>
              </a:rPr>
              <a:t>GitLab</a:t>
            </a:r>
            <a:r>
              <a:rPr lang="es-MX" dirty="0">
                <a:solidFill>
                  <a:schemeClr val="bg1"/>
                </a:solidFill>
                <a:latin typeface="Ubuntu Light"/>
                <a:ea typeface="Ubuntu Light"/>
                <a:cs typeface="Ubuntu Light"/>
                <a:sym typeface="Ubuntu"/>
              </a:rPr>
              <a:t>).</a:t>
            </a:r>
            <a:endParaRPr dirty="0">
              <a:solidFill>
                <a:schemeClr val="bg1"/>
              </a:solidFill>
              <a:latin typeface="Ubuntu Light"/>
              <a:ea typeface="Ubuntu Light"/>
              <a:cs typeface="Ubuntu Light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 txBox="1"/>
          <p:nvPr/>
        </p:nvSpPr>
        <p:spPr>
          <a:xfrm>
            <a:off x="776748" y="631411"/>
            <a:ext cx="460149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1" i="0" u="none" strike="noStrike" cap="none" dirty="0" smtClean="0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¿Conceptos básicos  de </a:t>
            </a:r>
            <a:r>
              <a:rPr lang="es-CO" sz="3600" b="1" i="0" u="none" strike="noStrike" cap="none" dirty="0" err="1" smtClean="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git</a:t>
            </a:r>
            <a:r>
              <a:rPr lang="es-CO" sz="3600" b="1" i="0" u="none" strike="noStrike" cap="none" dirty="0" smtClean="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?</a:t>
            </a:r>
            <a:r>
              <a:rPr lang="es-CO" sz="3600" b="1" i="0" u="none" strike="noStrike" cap="none" dirty="0" smtClean="0">
                <a:solidFill>
                  <a:srgbClr val="FE654F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7" descr="Un hombre con una camiseta verde&#10;&#10;Descripción generada automáticamente con confianza m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8245" y="0"/>
            <a:ext cx="63717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7"/>
          <p:cNvPicPr preferRelativeResize="0"/>
          <p:nvPr/>
        </p:nvPicPr>
        <p:blipFill rotWithShape="1">
          <a:blip r:embed="rId4">
            <a:alphaModFix/>
          </a:blip>
          <a:srcRect r="10997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7"/>
          <p:cNvSpPr txBox="1"/>
          <p:nvPr/>
        </p:nvSpPr>
        <p:spPr>
          <a:xfrm>
            <a:off x="776748" y="2889445"/>
            <a:ext cx="5024284" cy="263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rgbClr val="7F7F7F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Estructura de datos que almacena metadatos y registros de cambios</a:t>
            </a:r>
            <a:r>
              <a:rPr lang="es-MX" sz="1600" dirty="0" smtClean="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</a:p>
          <a:p>
            <a:pPr lvl="0">
              <a:lnSpc>
                <a:spcPct val="150000"/>
              </a:lnSpc>
              <a:buClr>
                <a:srgbClr val="7F7F7F"/>
              </a:buClr>
              <a:buSzPts val="1600"/>
            </a:pPr>
            <a:endParaRPr lang="es-MX" sz="1600" dirty="0" smtClean="0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285750" lvl="0" indent="-285750">
              <a:lnSpc>
                <a:spcPct val="150000"/>
              </a:lnSpc>
              <a:buClr>
                <a:srgbClr val="7F7F7F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Puede ser local (en tu máquina) o remoto (como GitHub, </a:t>
            </a:r>
            <a:r>
              <a:rPr lang="es-MX" sz="1600" dirty="0" err="1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GitLab</a:t>
            </a:r>
            <a:r>
              <a:rPr lang="es-MX" sz="1600" dirty="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).</a:t>
            </a:r>
          </a:p>
          <a:p>
            <a:pPr marL="285750" lvl="0" indent="-285750">
              <a:lnSpc>
                <a:spcPct val="150000"/>
              </a:lnSpc>
              <a:buClr>
                <a:srgbClr val="7F7F7F"/>
              </a:buClr>
              <a:buSzPts val="1600"/>
              <a:buFont typeface="Arial"/>
              <a:buChar char="•"/>
            </a:pPr>
            <a:endParaRPr lang="es-MX" sz="1600" dirty="0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5;p7"/>
          <p:cNvSpPr txBox="1"/>
          <p:nvPr/>
        </p:nvSpPr>
        <p:spPr>
          <a:xfrm>
            <a:off x="762162" y="1961982"/>
            <a:ext cx="460149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2400" b="1" i="1" u="none" strike="noStrike" cap="none" dirty="0" smtClean="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Repositorio </a:t>
            </a:r>
            <a:r>
              <a:rPr lang="es-CO" sz="2400" b="1" i="1" u="none" strike="noStrike" cap="none" dirty="0" err="1" smtClean="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git</a:t>
            </a:r>
            <a:r>
              <a:rPr lang="es-CO" sz="3600" b="1" i="0" u="none" strike="noStrike" cap="none" dirty="0" smtClean="0">
                <a:solidFill>
                  <a:srgbClr val="FE654F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5569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 txBox="1"/>
          <p:nvPr/>
        </p:nvSpPr>
        <p:spPr>
          <a:xfrm>
            <a:off x="776748" y="631411"/>
            <a:ext cx="460149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1" i="0" u="none" strike="noStrike" cap="none" dirty="0" smtClean="0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¿Conceptos básicos  de </a:t>
            </a:r>
            <a:r>
              <a:rPr lang="es-CO" sz="3600" b="1" i="0" u="none" strike="noStrike" cap="none" dirty="0" err="1" smtClean="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git</a:t>
            </a:r>
            <a:r>
              <a:rPr lang="es-CO" sz="3600" b="1" i="0" u="none" strike="noStrike" cap="none" dirty="0" smtClean="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?</a:t>
            </a:r>
            <a:r>
              <a:rPr lang="es-CO" sz="3600" b="1" i="0" u="none" strike="noStrike" cap="none" dirty="0" smtClean="0">
                <a:solidFill>
                  <a:srgbClr val="FE654F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7" descr="Un hombre con una camiseta verde&#10;&#10;Descripción generada automáticamente con confianza m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8245" y="0"/>
            <a:ext cx="63717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7"/>
          <p:cNvPicPr preferRelativeResize="0"/>
          <p:nvPr/>
        </p:nvPicPr>
        <p:blipFill rotWithShape="1">
          <a:blip r:embed="rId4">
            <a:alphaModFix/>
          </a:blip>
          <a:srcRect r="10997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7"/>
          <p:cNvSpPr txBox="1"/>
          <p:nvPr/>
        </p:nvSpPr>
        <p:spPr>
          <a:xfrm>
            <a:off x="776748" y="2889445"/>
            <a:ext cx="5024284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rgbClr val="7F7F7F"/>
              </a:buClr>
              <a:buSzPts val="1600"/>
              <a:buFont typeface="Arial"/>
              <a:buChar char="•"/>
            </a:pPr>
            <a:endParaRPr lang="es-MX" sz="1600" dirty="0" smtClean="0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285750" lvl="0" indent="-285750">
              <a:lnSpc>
                <a:spcPct val="150000"/>
              </a:lnSpc>
              <a:buClr>
                <a:srgbClr val="7F7F7F"/>
              </a:buClr>
              <a:buSzPts val="1600"/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Versiones independientes del código</a:t>
            </a:r>
            <a:r>
              <a:rPr lang="es-MX" sz="1600" dirty="0" smtClean="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</a:p>
          <a:p>
            <a:pPr marL="285750" lvl="0" indent="-285750">
              <a:lnSpc>
                <a:spcPct val="150000"/>
              </a:lnSpc>
              <a:buClr>
                <a:srgbClr val="7F7F7F"/>
              </a:buClr>
              <a:buSzPts val="1600"/>
              <a:buFont typeface="Arial" panose="020B0604020202020204" pitchFamily="34" charset="0"/>
              <a:buChar char="•"/>
            </a:pPr>
            <a:endParaRPr lang="es-MX" sz="1600" dirty="0" smtClean="0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285750" lvl="0" indent="-285750">
              <a:lnSpc>
                <a:spcPct val="150000"/>
              </a:lnSpc>
              <a:buClr>
                <a:srgbClr val="7F7F7F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Facilitan el desarrollo paralelo de características o funciones</a:t>
            </a:r>
            <a:r>
              <a:rPr lang="es-MX" sz="1600" dirty="0" smtClean="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lang="es-MX" sz="1600" dirty="0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285750" lvl="0" indent="-285750">
              <a:lnSpc>
                <a:spcPct val="150000"/>
              </a:lnSpc>
              <a:buClr>
                <a:srgbClr val="7F7F7F"/>
              </a:buClr>
              <a:buSzPts val="1600"/>
              <a:buFont typeface="Arial"/>
              <a:buChar char="•"/>
            </a:pPr>
            <a:endParaRPr lang="es-MX" sz="1600" dirty="0" smtClean="0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285750" lvl="0" indent="-285750">
              <a:lnSpc>
                <a:spcPct val="150000"/>
              </a:lnSpc>
              <a:buClr>
                <a:srgbClr val="7F7F7F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Unir cambios de diferentes ramas en una sola.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5;p7"/>
          <p:cNvSpPr txBox="1"/>
          <p:nvPr/>
        </p:nvSpPr>
        <p:spPr>
          <a:xfrm>
            <a:off x="762162" y="1961982"/>
            <a:ext cx="460149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3600"/>
            </a:pPr>
            <a:r>
              <a:rPr lang="es-CO" sz="2400" b="1" i="1" dirty="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Ramas (</a:t>
            </a:r>
            <a:r>
              <a:rPr lang="es-CO" sz="2400" b="1" i="1" dirty="0" err="1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Branches</a:t>
            </a:r>
            <a:r>
              <a:rPr lang="es-CO" sz="2400" b="1" i="1" dirty="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)</a:t>
            </a:r>
            <a:r>
              <a:rPr lang="es-CO" sz="3600" b="1" i="0" u="none" strike="noStrike" cap="none" dirty="0" smtClean="0">
                <a:solidFill>
                  <a:srgbClr val="FE654F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899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 txBox="1"/>
          <p:nvPr/>
        </p:nvSpPr>
        <p:spPr>
          <a:xfrm>
            <a:off x="776748" y="631411"/>
            <a:ext cx="460149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1" i="0" u="none" strike="noStrike" cap="none" dirty="0" smtClean="0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¿Conceptos básicos  de </a:t>
            </a:r>
            <a:r>
              <a:rPr lang="es-CO" sz="3600" b="1" i="0" u="none" strike="noStrike" cap="none" dirty="0" err="1" smtClean="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git</a:t>
            </a:r>
            <a:r>
              <a:rPr lang="es-CO" sz="3600" b="1" i="0" u="none" strike="noStrike" cap="none" dirty="0" smtClean="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?</a:t>
            </a:r>
            <a:r>
              <a:rPr lang="es-CO" sz="3600" b="1" i="0" u="none" strike="noStrike" cap="none" dirty="0" smtClean="0">
                <a:solidFill>
                  <a:srgbClr val="FE654F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7" descr="Un hombre con una camiseta verde&#10;&#10;Descripción generada automáticamente con confianza m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8245" y="0"/>
            <a:ext cx="63717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7"/>
          <p:cNvPicPr preferRelativeResize="0"/>
          <p:nvPr/>
        </p:nvPicPr>
        <p:blipFill rotWithShape="1">
          <a:blip r:embed="rId4">
            <a:alphaModFix/>
          </a:blip>
          <a:srcRect r="10997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7"/>
          <p:cNvSpPr txBox="1"/>
          <p:nvPr/>
        </p:nvSpPr>
        <p:spPr>
          <a:xfrm>
            <a:off x="776748" y="2889445"/>
            <a:ext cx="5024284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lnSpc>
                <a:spcPct val="150000"/>
              </a:lnSpc>
              <a:buClr>
                <a:srgbClr val="7F7F7F"/>
              </a:buClr>
              <a:buSzPts val="1600"/>
              <a:buFont typeface="Arial"/>
              <a:buChar char="•"/>
            </a:pPr>
            <a:endParaRPr lang="es-MX" sz="1600" dirty="0" smtClean="0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285750" lvl="0" indent="-285750">
              <a:lnSpc>
                <a:spcPct val="150000"/>
              </a:lnSpc>
              <a:buClr>
                <a:srgbClr val="7F7F7F"/>
              </a:buClr>
              <a:buSzPts val="1600"/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Versiones independientes del código</a:t>
            </a:r>
            <a:r>
              <a:rPr lang="es-MX" sz="1600" dirty="0" smtClean="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</a:p>
          <a:p>
            <a:pPr marL="285750" lvl="0" indent="-285750">
              <a:lnSpc>
                <a:spcPct val="150000"/>
              </a:lnSpc>
              <a:buClr>
                <a:srgbClr val="7F7F7F"/>
              </a:buClr>
              <a:buSzPts val="1600"/>
              <a:buFont typeface="Arial" panose="020B0604020202020204" pitchFamily="34" charset="0"/>
              <a:buChar char="•"/>
            </a:pPr>
            <a:endParaRPr lang="es-MX" sz="1600" dirty="0" smtClean="0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285750" lvl="0" indent="-285750">
              <a:lnSpc>
                <a:spcPct val="150000"/>
              </a:lnSpc>
              <a:buClr>
                <a:srgbClr val="7F7F7F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Facilitan el desarrollo paralelo de características o funciones</a:t>
            </a:r>
            <a:r>
              <a:rPr lang="es-MX" sz="1600" dirty="0" smtClean="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lang="es-MX" sz="1600" dirty="0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285750" lvl="0" indent="-285750">
              <a:lnSpc>
                <a:spcPct val="150000"/>
              </a:lnSpc>
              <a:buClr>
                <a:srgbClr val="7F7F7F"/>
              </a:buClr>
              <a:buSzPts val="1600"/>
              <a:buFont typeface="Arial"/>
              <a:buChar char="•"/>
            </a:pPr>
            <a:endParaRPr lang="es-MX" sz="1600" dirty="0" smtClean="0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285750" lvl="0" indent="-285750">
              <a:lnSpc>
                <a:spcPct val="150000"/>
              </a:lnSpc>
              <a:buClr>
                <a:srgbClr val="7F7F7F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Unir cambios de diferentes ramas en una sola.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5;p7"/>
          <p:cNvSpPr txBox="1"/>
          <p:nvPr/>
        </p:nvSpPr>
        <p:spPr>
          <a:xfrm>
            <a:off x="762162" y="1961982"/>
            <a:ext cx="460149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3600"/>
            </a:pPr>
            <a:r>
              <a:rPr lang="es-CO" sz="2400" b="1" i="1" dirty="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Ramas (</a:t>
            </a:r>
            <a:r>
              <a:rPr lang="es-CO" sz="2400" b="1" i="1" dirty="0" err="1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Branches</a:t>
            </a:r>
            <a:r>
              <a:rPr lang="es-CO" sz="2400" b="1" i="1" dirty="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)</a:t>
            </a:r>
            <a:r>
              <a:rPr lang="es-CO" sz="3600" b="1" i="0" u="none" strike="noStrike" cap="none" dirty="0" smtClean="0">
                <a:solidFill>
                  <a:srgbClr val="FE654F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9457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1" y="145245"/>
            <a:ext cx="9196754" cy="6536909"/>
          </a:xfrm>
          <a:prstGeom prst="rect">
            <a:avLst/>
          </a:prstGeom>
        </p:spPr>
      </p:pic>
      <p:pic>
        <p:nvPicPr>
          <p:cNvPr id="177" name="Google Shape;177;p7"/>
          <p:cNvPicPr preferRelativeResize="0"/>
          <p:nvPr/>
        </p:nvPicPr>
        <p:blipFill rotWithShape="1">
          <a:blip r:embed="rId4">
            <a:alphaModFix/>
          </a:blip>
          <a:srcRect r="10997"/>
          <a:stretch/>
        </p:blipFill>
        <p:spPr>
          <a:xfrm>
            <a:off x="9727101" y="849218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8391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9"/>
          <p:cNvPicPr preferRelativeResize="0"/>
          <p:nvPr/>
        </p:nvPicPr>
        <p:blipFill rotWithShape="1">
          <a:blip r:embed="rId3">
            <a:alphaModFix/>
          </a:blip>
          <a:srcRect t="753" r="79423"/>
          <a:stretch/>
        </p:blipFill>
        <p:spPr>
          <a:xfrm rot="10800000">
            <a:off x="307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"/>
          <p:cNvSpPr txBox="1"/>
          <p:nvPr/>
        </p:nvSpPr>
        <p:spPr>
          <a:xfrm>
            <a:off x="3305907" y="482467"/>
            <a:ext cx="7127333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 smtClean="0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¿Instalación y Configuración inicial?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9"/>
          <p:cNvSpPr txBox="1"/>
          <p:nvPr/>
        </p:nvSpPr>
        <p:spPr>
          <a:xfrm>
            <a:off x="3050675" y="2174856"/>
            <a:ext cx="6093724" cy="84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</a:pPr>
            <a:r>
              <a:rPr lang="es-CO" sz="1800" b="0" i="0" u="none" strike="noStrike" cap="none" dirty="0" smtClean="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Para instalar </a:t>
            </a:r>
            <a:r>
              <a:rPr lang="es-CO" sz="1800" b="0" i="0" u="none" strike="noStrike" cap="none" dirty="0" err="1" smtClean="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git</a:t>
            </a:r>
            <a:r>
              <a:rPr lang="es-CO" sz="1800" b="0" i="0" u="none" strike="noStrike" cap="none" dirty="0" smtClean="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 puedes hacerlo desde tu navegador en la pagina oficial, o si tienes el sistema operativo Ubuntu puedes hacer los siguientes comandos en la consola.</a:t>
            </a:r>
            <a:endParaRPr sz="1800" b="0" i="0" u="none" strike="noStrike" cap="none" dirty="0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8" name="Google Shape;198;p9"/>
          <p:cNvPicPr preferRelativeResize="0"/>
          <p:nvPr/>
        </p:nvPicPr>
        <p:blipFill rotWithShape="1">
          <a:blip r:embed="rId3">
            <a:alphaModFix/>
          </a:blip>
          <a:srcRect t="753" r="7942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64836" y="5189902"/>
            <a:ext cx="2574871" cy="109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8067" y="623164"/>
            <a:ext cx="2574871" cy="109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278" y="3260926"/>
            <a:ext cx="3503102" cy="76770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317" y="4428144"/>
            <a:ext cx="4746818" cy="6289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2504" y="5436043"/>
            <a:ext cx="4664702" cy="84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850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Riw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B5CFF"/>
      </a:accent1>
      <a:accent2>
        <a:srgbClr val="5ACBA3"/>
      </a:accent2>
      <a:accent3>
        <a:srgbClr val="E5CA51"/>
      </a:accent3>
      <a:accent4>
        <a:srgbClr val="E9A1FC"/>
      </a:accent4>
      <a:accent5>
        <a:srgbClr val="FE654F"/>
      </a:accent5>
      <a:accent6>
        <a:srgbClr val="171E4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259</Words>
  <Application>Microsoft Office PowerPoint</Application>
  <PresentationFormat>Panorámica</PresentationFormat>
  <Paragraphs>42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Ubuntu Light</vt:lpstr>
      <vt:lpstr>Calibri</vt:lpstr>
      <vt:lpstr>Ubuntu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Alejandra Maria Martinez Ocampo</dc:creator>
  <cp:lastModifiedBy>kevin mejia</cp:lastModifiedBy>
  <cp:revision>3</cp:revision>
  <dcterms:created xsi:type="dcterms:W3CDTF">2023-04-19T20:56:41Z</dcterms:created>
  <dcterms:modified xsi:type="dcterms:W3CDTF">2024-02-20T03:03:03Z</dcterms:modified>
</cp:coreProperties>
</file>